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72" r:id="rId14"/>
    <p:sldId id="269" r:id="rId15"/>
    <p:sldId id="270" r:id="rId16"/>
    <p:sldId id="271" r:id="rId17"/>
    <p:sldId id="262" r:id="rId18"/>
    <p:sldId id="273" r:id="rId19"/>
    <p:sldId id="274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6"/>
  </p:normalViewPr>
  <p:slideViewPr>
    <p:cSldViewPr snapToGrid="0" snapToObjects="1">
      <p:cViewPr varScale="1">
        <p:scale>
          <a:sx n="108" d="100"/>
          <a:sy n="108" d="100"/>
        </p:scale>
        <p:origin x="73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039520-E773-9F46-A744-9423AB81C7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FDD246B-D868-8544-A050-29F3CF1ED9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4E02574-0F9C-5949-BD19-35AC6AF8B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F18AC-9E68-7546-8379-26C1008B2376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8A0E0B-9E84-5F43-9D7E-9A8C9C8E0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F7FA7E6-78D8-3A4C-B945-5E85F6B92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F46B1-6547-FC49-951E-B004D35BB9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7956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61ED7-2477-5E45-B359-E55126034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23E9544-6C91-E841-AC1B-342A7D7484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AB8C4B-AC2D-D342-B021-1AFFBE1ED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F18AC-9E68-7546-8379-26C1008B2376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6F44385-24C7-A946-85F3-210FED8E2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848F6D-15DA-F64A-940E-CB3916D8E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F46B1-6547-FC49-951E-B004D35BB9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3391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65FEA59-EF4D-AF43-B616-D7C67F0BDF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BA29C6B-EDC3-294F-9BF5-3D4A8141BF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B25CEE9-1655-1F41-960A-B87CA95D2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F18AC-9E68-7546-8379-26C1008B2376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7744C97-E326-1A4F-B1C2-C1BBA6E98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3A1B32-7733-CB4B-A674-C22E64EDC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F46B1-6547-FC49-951E-B004D35BB9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9365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9C1D37-9BCD-8542-A911-8E6C3AA93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301F639-8E3B-6B4E-B9DB-F8746DFC1D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C3F902-8CC3-AC4B-AD62-D6F2FD7A1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F18AC-9E68-7546-8379-26C1008B2376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340F31B-A4AF-4145-B343-EA70B388E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71C4B4-F0AA-A644-B2FF-D148290C1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F46B1-6547-FC49-951E-B004D35BB9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473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1255B9-ADE2-A143-8D44-5A1F4DD8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0128C4-66FD-5A4A-A8AC-586787AACF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B391296-FFE3-7B45-BEB8-32D869AA1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F18AC-9E68-7546-8379-26C1008B2376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57323A-F763-2440-9F77-755512409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F22DF19-E47E-6E45-8D08-049D626F5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F46B1-6547-FC49-951E-B004D35BB9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9124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85AA66-3D86-7549-93B3-BB364C41F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C30DCC-462F-5C40-A393-733B0E7748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82F7DB4-D523-D147-88AB-F59937247E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BCBF94C-A8EC-8B4E-8490-EB77F7CD1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F18AC-9E68-7546-8379-26C1008B2376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3503493-06C1-4E46-8E7B-ED540EA5F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10B169F-3967-4944-A978-459DEF121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F46B1-6547-FC49-951E-B004D35BB9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7423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001FCC-233C-774F-A6F2-ADF6F5702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B8F973E-5942-9E41-9B84-CD26C6DC02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AE2BA9C-2C0D-7A4A-A8F1-393EF3DDB7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966F5A3-6F63-B549-9C2C-37E0319962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B8159F6-C6E7-9B4F-8109-9407F60B57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E5CC1C7-5509-6543-8DAC-EFA37159D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F18AC-9E68-7546-8379-26C1008B2376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18E58C5-3B17-F04E-8FCB-5A7CA0111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85E3913-61D9-B74F-8B30-F1B00F41D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F46B1-6547-FC49-951E-B004D35BB9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1910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B23A38-4EE8-6745-8F3F-CCD4B3C73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7AB2B17-73B0-004D-A755-B4076846F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F18AC-9E68-7546-8379-26C1008B2376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7FB9813-FAF8-8E4D-9823-11E0AFE38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D622032-97FB-3040-BA0F-115848980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F46B1-6547-FC49-951E-B004D35BB9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2553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5EB326B-33D7-EC4D-9B6E-9AF2492C9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F18AC-9E68-7546-8379-26C1008B2376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04A488D-8D40-3249-A7B5-C5C706CB8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AA5541-7B0A-094B-8DB6-CE5BE2A40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F46B1-6547-FC49-951E-B004D35BB9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5151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1D0107-7AF9-4E4B-A5C6-9FA64E609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4EB78BE-7EAF-434A-B5B5-2A2883F27C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5143F15-0FA1-A244-836C-6E1933F42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8121D8-8A73-1241-A7FC-FF75A943E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F18AC-9E68-7546-8379-26C1008B2376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5F5A739-78E3-B64D-8131-431978BF8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16E22E4-BAC5-004B-90BF-98906E3D2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F46B1-6547-FC49-951E-B004D35BB9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2981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9059A5-6994-3E47-B6AB-18AB0A315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FF5D006-8C42-5B4E-8FF0-A9442EDF43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55D5E09-39EE-2145-A079-BD3D0711C5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F681011-4F40-6C4E-B1B9-2E119AF2B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F18AC-9E68-7546-8379-26C1008B2376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52D0644-F20E-2344-AE8F-2DF1AAB33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D17FE6F-7D7F-5E40-95F9-0C92F742F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F46B1-6547-FC49-951E-B004D35BB9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882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A8043F-E18A-6545-BB8C-A785DFEED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44BD66F-7F27-6046-88EE-9848E9418A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2D0C4B-BB14-2C4A-8A42-20A425B0E5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8F18AC-9E68-7546-8379-26C1008B2376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E16A63-1C87-2944-A870-AB665A54C1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9506F6-E5C7-6B47-8698-255C32D76C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BF46B1-6547-FC49-951E-B004D35BB9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5928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470313-1444-A74F-BF57-DE84FFA532A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РЫЦАРЬ ПОЛЯРНЫХ РЕК: ИВАН ФЕДОРОВИЧ МОЛОДЫХ</a:t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C9344F8-5B7D-7E42-88A0-A69B2AFEA7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© А.А. СИРИНА, ИНСТИТУТ ЭТНОЛОГИИ И АНТРОПОЛОГИИ РАН</a:t>
            </a:r>
          </a:p>
        </p:txBody>
      </p:sp>
    </p:spTree>
    <p:extLst>
      <p:ext uri="{BB962C8B-B14F-4D97-AF65-F5344CB8AC3E}">
        <p14:creationId xmlns:p14="http://schemas.microsoft.com/office/powerpoint/2010/main" val="34366149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6051A32-DCB7-C84E-B5DB-BDAAD8B9B8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212" y="250371"/>
            <a:ext cx="5454988" cy="41505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96E0A25-EFF4-5245-9D7D-FDB76E398C1A}"/>
              </a:ext>
            </a:extLst>
          </p:cNvPr>
          <p:cNvSpPr txBox="1"/>
          <p:nvPr/>
        </p:nvSpPr>
        <p:spPr>
          <a:xfrm>
            <a:off x="206830" y="4757058"/>
            <a:ext cx="5094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Шхуна «Пионер» с грузовым кунгасом в устье реки Колымы. Август 1929 г.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9B10EDC-672E-F74E-9BBC-7CABFD1864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7083" y="250371"/>
            <a:ext cx="6088717" cy="41505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2BF3811-96DB-2F4B-9BCA-C5B894EAD492}"/>
              </a:ext>
            </a:extLst>
          </p:cNvPr>
          <p:cNvSpPr txBox="1"/>
          <p:nvPr/>
        </p:nvSpPr>
        <p:spPr>
          <a:xfrm>
            <a:off x="6117771" y="4757058"/>
            <a:ext cx="571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Паровой катер «Якут», моторный катер «Ленин» и баржа «Тунгуска»  в затоне </a:t>
            </a:r>
            <a:r>
              <a:rPr lang="ru-RU" dirty="0" err="1"/>
              <a:t>Лабуя</a:t>
            </a:r>
            <a:r>
              <a:rPr lang="ru-RU" dirty="0"/>
              <a:t>  6 июня 1929 г. </a:t>
            </a:r>
          </a:p>
        </p:txBody>
      </p:sp>
    </p:spTree>
    <p:extLst>
      <p:ext uri="{BB962C8B-B14F-4D97-AF65-F5344CB8AC3E}">
        <p14:creationId xmlns:p14="http://schemas.microsoft.com/office/powerpoint/2010/main" val="3885641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1E6E106-4BA1-CF4A-99C7-62E391A2D0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6886" y="667895"/>
            <a:ext cx="4961164" cy="36056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B3D0F2-B1F1-1241-BC6E-D006460689E0}"/>
              </a:ext>
            </a:extLst>
          </p:cNvPr>
          <p:cNvSpPr txBox="1"/>
          <p:nvPr/>
        </p:nvSpPr>
        <p:spPr>
          <a:xfrm>
            <a:off x="2329543" y="4593771"/>
            <a:ext cx="4920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Сплавные </a:t>
            </a:r>
            <a:r>
              <a:rPr lang="ru-RU" dirty="0" err="1"/>
              <a:t>карбаза</a:t>
            </a:r>
            <a:r>
              <a:rPr lang="ru-RU" dirty="0"/>
              <a:t> </a:t>
            </a:r>
            <a:r>
              <a:rPr lang="ru-RU" dirty="0" err="1"/>
              <a:t>Союззолота</a:t>
            </a:r>
            <a:r>
              <a:rPr lang="ru-RU" dirty="0"/>
              <a:t> на реке Колыме.</a:t>
            </a:r>
          </a:p>
          <a:p>
            <a:r>
              <a:rPr lang="ru-RU" dirty="0"/>
              <a:t>6 июня 1929 г. </a:t>
            </a:r>
          </a:p>
        </p:txBody>
      </p:sp>
    </p:spTree>
    <p:extLst>
      <p:ext uri="{BB962C8B-B14F-4D97-AF65-F5344CB8AC3E}">
        <p14:creationId xmlns:p14="http://schemas.microsoft.com/office/powerpoint/2010/main" val="11940622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128DA4C-5E22-F447-AB92-B81AA2EA3B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9314" y="-87778"/>
            <a:ext cx="5605236" cy="43740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5445DB6-75E1-9C42-94C5-455B6C69678E}"/>
              </a:ext>
            </a:extLst>
          </p:cNvPr>
          <p:cNvSpPr txBox="1"/>
          <p:nvPr/>
        </p:nvSpPr>
        <p:spPr>
          <a:xfrm>
            <a:off x="1730829" y="4572000"/>
            <a:ext cx="5529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Долбленая тополевая лодочка. Передвижение на палочках.  Август 1929 г.</a:t>
            </a:r>
          </a:p>
        </p:txBody>
      </p:sp>
    </p:spTree>
    <p:extLst>
      <p:ext uri="{BB962C8B-B14F-4D97-AF65-F5344CB8AC3E}">
        <p14:creationId xmlns:p14="http://schemas.microsoft.com/office/powerpoint/2010/main" val="23313876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6BB8780-83A2-2B41-8650-347BE0D54C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8340" y="0"/>
            <a:ext cx="4914900" cy="65532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CCBC03C-F2A3-874E-BC6C-98D5224F8E96}"/>
              </a:ext>
            </a:extLst>
          </p:cNvPr>
          <p:cNvSpPr txBox="1"/>
          <p:nvPr/>
        </p:nvSpPr>
        <p:spPr>
          <a:xfrm>
            <a:off x="878774" y="4797631"/>
            <a:ext cx="44413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Якуты-рыболовы (И.Г. Дьячков с женой) с заимки </a:t>
            </a:r>
            <a:r>
              <a:rPr lang="ru-RU" dirty="0" err="1"/>
              <a:t>Комсочье</a:t>
            </a:r>
            <a:r>
              <a:rPr lang="ru-RU" dirty="0"/>
              <a:t>. Обычный тип бедняков Колымы.</a:t>
            </a:r>
          </a:p>
        </p:txBody>
      </p:sp>
    </p:spTree>
    <p:extLst>
      <p:ext uri="{BB962C8B-B14F-4D97-AF65-F5344CB8AC3E}">
        <p14:creationId xmlns:p14="http://schemas.microsoft.com/office/powerpoint/2010/main" val="7213999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6C79311-A372-C744-B0FF-6B1ACE5DF3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268" y="146516"/>
            <a:ext cx="6217557" cy="42361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A5A79F6-2580-9F4B-9136-9A43EDD529A0}"/>
              </a:ext>
            </a:extLst>
          </p:cNvPr>
          <p:cNvSpPr txBox="1"/>
          <p:nvPr/>
        </p:nvSpPr>
        <p:spPr>
          <a:xfrm>
            <a:off x="1121229" y="4495800"/>
            <a:ext cx="7108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Олений транспорт на пути Якутск-</a:t>
            </a:r>
            <a:r>
              <a:rPr lang="ru-RU" dirty="0" err="1"/>
              <a:t>Среднеколымск</a:t>
            </a:r>
            <a:r>
              <a:rPr lang="ru-RU" dirty="0"/>
              <a:t>. 1928 г.</a:t>
            </a:r>
          </a:p>
        </p:txBody>
      </p:sp>
    </p:spTree>
    <p:extLst>
      <p:ext uri="{BB962C8B-B14F-4D97-AF65-F5344CB8AC3E}">
        <p14:creationId xmlns:p14="http://schemas.microsoft.com/office/powerpoint/2010/main" val="39153789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EFE33AF-1178-424B-B34F-8175573D78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0629" y="19009"/>
            <a:ext cx="4212669" cy="6664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7578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60BB226-017E-0C40-87D6-8DD52E699F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714" y="-60721"/>
            <a:ext cx="6214836" cy="42390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BA4C62-DF2E-034E-A323-5AF4C1D628B5}"/>
              </a:ext>
            </a:extLst>
          </p:cNvPr>
          <p:cNvSpPr txBox="1"/>
          <p:nvPr/>
        </p:nvSpPr>
        <p:spPr>
          <a:xfrm>
            <a:off x="1110343" y="4430486"/>
            <a:ext cx="6008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Пароход «Ставрополь» во льдах у мыса </a:t>
            </a:r>
            <a:r>
              <a:rPr lang="ru-RU" dirty="0" err="1"/>
              <a:t>Биллингса</a:t>
            </a:r>
            <a:r>
              <a:rPr lang="ru-RU" dirty="0"/>
              <a:t>, на пути к устью Колымы. Фото Молодых, июль 1928 г.</a:t>
            </a:r>
          </a:p>
        </p:txBody>
      </p:sp>
    </p:spTree>
    <p:extLst>
      <p:ext uri="{BB962C8B-B14F-4D97-AF65-F5344CB8AC3E}">
        <p14:creationId xmlns:p14="http://schemas.microsoft.com/office/powerpoint/2010/main" val="33838303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4F94748-0E59-0447-8BF4-3C379FA793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0432" y="402770"/>
            <a:ext cx="5845625" cy="43842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2FE74F4-9FFB-CC45-8F2F-72B77778F417}"/>
              </a:ext>
            </a:extLst>
          </p:cNvPr>
          <p:cNvSpPr txBox="1"/>
          <p:nvPr/>
        </p:nvSpPr>
        <p:spPr>
          <a:xfrm>
            <a:off x="2492829" y="4898571"/>
            <a:ext cx="5867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Истоки р. </a:t>
            </a:r>
            <a:r>
              <a:rPr lang="ru-RU" dirty="0" err="1"/>
              <a:t>Эльген</a:t>
            </a:r>
            <a:r>
              <a:rPr lang="ru-RU" dirty="0"/>
              <a:t> (приток р. </a:t>
            </a:r>
            <a:r>
              <a:rPr lang="ru-RU" dirty="0" err="1"/>
              <a:t>Буюнды</a:t>
            </a:r>
            <a:r>
              <a:rPr lang="ru-RU" dirty="0"/>
              <a:t>) вблизи Станового водораздела. Долиной р. </a:t>
            </a:r>
            <a:r>
              <a:rPr lang="ru-RU" dirty="0" err="1"/>
              <a:t>Эльген</a:t>
            </a:r>
            <a:r>
              <a:rPr lang="ru-RU" dirty="0"/>
              <a:t> следует </a:t>
            </a:r>
            <a:r>
              <a:rPr lang="ru-RU" dirty="0" err="1"/>
              <a:t>Ольская</a:t>
            </a:r>
            <a:r>
              <a:rPr lang="ru-RU" dirty="0"/>
              <a:t> тропа. Август 1929 года.</a:t>
            </a:r>
          </a:p>
          <a:p>
            <a:r>
              <a:rPr lang="ru-RU" dirty="0"/>
              <a:t>Фото и комментарий И.Ф. Молодых </a:t>
            </a:r>
          </a:p>
        </p:txBody>
      </p:sp>
    </p:spTree>
    <p:extLst>
      <p:ext uri="{BB962C8B-B14F-4D97-AF65-F5344CB8AC3E}">
        <p14:creationId xmlns:p14="http://schemas.microsoft.com/office/powerpoint/2010/main" val="34218649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B71F6BE-E9E1-F043-BD17-1031BEBF39A6}"/>
              </a:ext>
            </a:extLst>
          </p:cNvPr>
          <p:cNvSpPr txBox="1"/>
          <p:nvPr/>
        </p:nvSpPr>
        <p:spPr>
          <a:xfrm>
            <a:off x="1840676" y="0"/>
            <a:ext cx="7766462" cy="7571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Труды И.Ф. Молодых: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Краткий отчет о работах Монгольской экспедиции 1919 г. Иркутск, 1920.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Селенга в пределах Монголии. Иркутск, 1920.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Рекогносцировочные исследования и маршрут съемки рек. Иркутск, 1920.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Якутская экспедиция 1925 г. по Вилюю. Использование рек Восточной Сибири // Известия ВСОРГО. 1924. 47. (в </a:t>
            </a:r>
            <a:r>
              <a:rPr lang="ru-RU" sz="1600" dirty="0" err="1"/>
              <a:t>соавт</a:t>
            </a:r>
            <a:r>
              <a:rPr lang="ru-RU" sz="1600" dirty="0"/>
              <a:t>. с В.М. Малышевым).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Северный морской путь в снабжении севера Восточной Сибири // Сибирская живая старина. 1925. 3-4: 270-272.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Задачи </a:t>
            </a:r>
            <a:r>
              <a:rPr lang="ru-RU" sz="1600" dirty="0" err="1"/>
              <a:t>водопутей</a:t>
            </a:r>
            <a:r>
              <a:rPr lang="ru-RU" sz="1600" dirty="0"/>
              <a:t> в Восточной Сибири // Очерки по землеведению и экономике Восточной Сибири. Иркутск, 1926. 2: 23-61.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К материалам о путях снабжения Якутии (направления с линии Амурской </a:t>
            </a:r>
            <a:r>
              <a:rPr lang="ru-RU" sz="1600" dirty="0" err="1"/>
              <a:t>ж.д</a:t>
            </a:r>
            <a:r>
              <a:rPr lang="ru-RU" sz="1600" dirty="0"/>
              <a:t>.) // Очерки по изучению Якутского края. Иркутск, 1928. 2: 64-86.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Гидрографические исследования рек Восточной Сибири // Сибирская живая старина. 1925. 3-4: 334-340.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Пути сообщения Якутии. 1927.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К материалам по вопросу снабжения </a:t>
            </a:r>
            <a:r>
              <a:rPr lang="ru-RU" sz="1600" dirty="0" err="1"/>
              <a:t>Верхнеколымского</a:t>
            </a:r>
            <a:r>
              <a:rPr lang="ru-RU" sz="1600" dirty="0"/>
              <a:t> приискового района </a:t>
            </a:r>
            <a:r>
              <a:rPr lang="ru-RU" sz="1600" dirty="0" err="1"/>
              <a:t>Союззолото</a:t>
            </a:r>
            <a:r>
              <a:rPr lang="ru-RU" sz="1600" dirty="0"/>
              <a:t>. Иркутск, 1930.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Исследования рек в Восточной Сибири // Сибирская живая старина.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Итоги картографии в Восточной Сибири // Сибирская живая старина.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Транспортные проблемы Восточной Сибири // Советская Азия. 1930. 5-6.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Атлас реки Алдана от устья реки </a:t>
            </a:r>
            <a:r>
              <a:rPr lang="ru-RU" sz="1600" dirty="0" err="1"/>
              <a:t>Маи</a:t>
            </a:r>
            <a:r>
              <a:rPr lang="ru-RU" sz="1600" dirty="0"/>
              <a:t> до устья реки </a:t>
            </a:r>
            <a:r>
              <a:rPr lang="ru-RU" sz="1600" dirty="0" err="1"/>
              <a:t>Угумру</a:t>
            </a:r>
            <a:r>
              <a:rPr lang="ru-RU" sz="1600" dirty="0"/>
              <a:t>. С пояснит. текстом и табл. Л., 1930 (Труды Комиссии по изучению Якутской АССР. 14).</a:t>
            </a:r>
          </a:p>
          <a:p>
            <a:r>
              <a:rPr lang="ru-RU" sz="1600" dirty="0"/>
              <a:t>Пути связи и снабжение </a:t>
            </a:r>
            <a:r>
              <a:rPr lang="ru-RU" sz="1600" dirty="0" err="1"/>
              <a:t>Колымско-Индигирского</a:t>
            </a:r>
            <a:r>
              <a:rPr lang="ru-RU" sz="1600" dirty="0"/>
              <a:t> края. Иркутск: </a:t>
            </a:r>
            <a:r>
              <a:rPr lang="ru-RU" sz="1600" dirty="0" err="1"/>
              <a:t>Крайгиз</a:t>
            </a:r>
            <a:r>
              <a:rPr lang="ru-RU" sz="1600" dirty="0"/>
              <a:t>, 1931.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Атлас реки Колымы. С текстом и табл. Иркутск., 1931.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Библиографический указатель по Колымскому краю Якутской АССР. Под ред. И.Ф. Молодых. Иркутск, 1931.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Атлас притоков Колымы. Сост. под ред. И.Ф. Молодых по материалам изысканий 1928–1929 гг. и 31 г. Иркутск, 1932.</a:t>
            </a:r>
          </a:p>
          <a:p>
            <a:endParaRPr lang="ru-RU" dirty="0"/>
          </a:p>
          <a:p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932869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1F020D1-2AF4-D447-A382-F61F868CDA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8852" y="243604"/>
            <a:ext cx="3871356" cy="587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456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CC96B0E-B5B2-3D41-9FE2-08080DC20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306815"/>
            <a:ext cx="3871356" cy="58787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ACD5FA-B981-2040-8D35-1C296A2982B3}"/>
              </a:ext>
            </a:extLst>
          </p:cNvPr>
          <p:cNvSpPr txBox="1"/>
          <p:nvPr/>
        </p:nvSpPr>
        <p:spPr>
          <a:xfrm>
            <a:off x="3087583" y="6185540"/>
            <a:ext cx="49876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Иван Федорович Молодых  </a:t>
            </a:r>
          </a:p>
          <a:p>
            <a:pPr algn="ctr"/>
            <a:r>
              <a:rPr lang="ru-RU" sz="2000" dirty="0"/>
              <a:t>(1898, Тулун Иркутской обл.– Иркутск, 1939)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F9417E-1A43-AF4B-B2F3-5C3D72E134F7}"/>
              </a:ext>
            </a:extLst>
          </p:cNvPr>
          <p:cNvSpPr txBox="1"/>
          <p:nvPr/>
        </p:nvSpPr>
        <p:spPr>
          <a:xfrm>
            <a:off x="4085112" y="5735782"/>
            <a:ext cx="3336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© Фото из семейного архива</a:t>
            </a:r>
          </a:p>
        </p:txBody>
      </p:sp>
    </p:spTree>
    <p:extLst>
      <p:ext uri="{BB962C8B-B14F-4D97-AF65-F5344CB8AC3E}">
        <p14:creationId xmlns:p14="http://schemas.microsoft.com/office/powerpoint/2010/main" val="21567140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D48717-A02D-274B-81CD-94DC8811D2D9}"/>
              </a:ext>
            </a:extLst>
          </p:cNvPr>
          <p:cNvSpPr txBox="1"/>
          <p:nvPr/>
        </p:nvSpPr>
        <p:spPr>
          <a:xfrm>
            <a:off x="1377538" y="166255"/>
            <a:ext cx="8668986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«В Восточной Сибири, где каждый день может открыть совершенно неожиданные перспективы    разработки ценных полезных ископаемых и иных промыслов (например, </a:t>
            </a:r>
            <a:r>
              <a:rPr lang="ru-RU" sz="2800" dirty="0" err="1"/>
              <a:t>Алданские</a:t>
            </a:r>
            <a:r>
              <a:rPr lang="ru-RU" sz="2800" dirty="0"/>
              <a:t> месторождения, открытые в 1922 г.  и ныне кардинально изменяющие направление золотодобывающей промышленности), где наши знания о крае и его возможностях ничтожны, где мощные водные потоки с тысячами верст судоходного протяжения и с несколькими </a:t>
            </a:r>
            <a:r>
              <a:rPr lang="ru-RU" sz="2800" dirty="0" err="1"/>
              <a:t>стами</a:t>
            </a:r>
            <a:r>
              <a:rPr lang="ru-RU" sz="2800" dirty="0"/>
              <a:t> </a:t>
            </a:r>
            <a:r>
              <a:rPr lang="ru-RU" sz="2800" dirty="0" err="1"/>
              <a:t>куб.саж</a:t>
            </a:r>
            <a:r>
              <a:rPr lang="ru-RU" sz="2800" dirty="0"/>
              <a:t>.  секундного расхода не только не эксплуатируются, не только не выяснены условия их судоходства, но по многим из них нет даже сколько-нибудь точных обзорных карт, –  в Восточной Сибири задача изучения рек как водных путей есть задача сегодняшнего дня» </a:t>
            </a:r>
          </a:p>
          <a:p>
            <a:r>
              <a:rPr lang="ru-RU" sz="2800" dirty="0"/>
              <a:t>(И.Ф. Молодых 1926)</a:t>
            </a:r>
          </a:p>
        </p:txBody>
      </p:sp>
    </p:spTree>
    <p:extLst>
      <p:ext uri="{BB962C8B-B14F-4D97-AF65-F5344CB8AC3E}">
        <p14:creationId xmlns:p14="http://schemas.microsoft.com/office/powerpoint/2010/main" val="6962226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52E9C4C-F98B-5E4E-B36C-E2288A873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550" y="819397"/>
            <a:ext cx="3351068" cy="44736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7CBCF1-94E4-F446-99DF-84144C10103A}"/>
              </a:ext>
            </a:extLst>
          </p:cNvPr>
          <p:cNvSpPr txBox="1"/>
          <p:nvPr/>
        </p:nvSpPr>
        <p:spPr>
          <a:xfrm>
            <a:off x="5106390" y="605642"/>
            <a:ext cx="653142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Основные предложения сводятся к следующему:</a:t>
            </a:r>
          </a:p>
          <a:p>
            <a:r>
              <a:rPr lang="ru-RU" dirty="0"/>
              <a:t>а) вместо движения с севера на юг массовый грузопоток должен получить обратное направление с юга на север;</a:t>
            </a:r>
          </a:p>
          <a:p>
            <a:r>
              <a:rPr lang="ru-RU" dirty="0"/>
              <a:t>б) вместо движения основного грузопотока против течения реки Колымы от устья вверх этот грузопоток должен получить движение вниз по воде, используя энергию естественного падения русла и скорости течения потока;</a:t>
            </a:r>
          </a:p>
          <a:p>
            <a:r>
              <a:rPr lang="ru-RU" dirty="0"/>
              <a:t>в) спускаясь вниз по реке, начиная от устья </a:t>
            </a:r>
            <a:r>
              <a:rPr lang="ru-RU" dirty="0" err="1"/>
              <a:t>Бохапчи</a:t>
            </a:r>
            <a:r>
              <a:rPr lang="ru-RU" dirty="0"/>
              <a:t> или иного пункта в верхнем течении Колымы, грузопоток охватывает все районы. Таким образом магистральный путь прорезает  весь край с юга на север;</a:t>
            </a:r>
          </a:p>
          <a:p>
            <a:r>
              <a:rPr lang="ru-RU" dirty="0"/>
              <a:t>г) роль подъездных и распределительных путей выполняют притоки Колымы и реки системы Индигирки;</a:t>
            </a:r>
          </a:p>
          <a:p>
            <a:r>
              <a:rPr lang="ru-RU" dirty="0"/>
              <a:t>…….</a:t>
            </a:r>
          </a:p>
          <a:p>
            <a:r>
              <a:rPr lang="ru-RU" dirty="0"/>
              <a:t>Комбинацией сухопутных направлений с юга и непрерывно водных (морских и речных) сообщений с севера обеспечивается доставка тяжеловесов для   для механизации золотопромышленности (драг)</a:t>
            </a:r>
          </a:p>
        </p:txBody>
      </p:sp>
    </p:spTree>
    <p:extLst>
      <p:ext uri="{BB962C8B-B14F-4D97-AF65-F5344CB8AC3E}">
        <p14:creationId xmlns:p14="http://schemas.microsoft.com/office/powerpoint/2010/main" val="36675937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6807565-4D04-314A-9704-3AC3B05A7A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008" y="264226"/>
            <a:ext cx="7696006" cy="47857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1E0482F-B556-9841-A9E9-840D74B67257}"/>
              </a:ext>
            </a:extLst>
          </p:cNvPr>
          <p:cNvSpPr txBox="1"/>
          <p:nvPr/>
        </p:nvSpPr>
        <p:spPr>
          <a:xfrm>
            <a:off x="1698171" y="5427023"/>
            <a:ext cx="8573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Схема путей снабжения Северо-Востока (1930)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210EAA6-B3E3-4840-8CC8-65782EB8A3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2486" y="3810000"/>
            <a:ext cx="4064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9486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93B4796-0CCC-EC4B-AE7C-BD88A2BBDEB1}"/>
              </a:ext>
            </a:extLst>
          </p:cNvPr>
          <p:cNvSpPr txBox="1"/>
          <p:nvPr/>
        </p:nvSpPr>
        <p:spPr>
          <a:xfrm>
            <a:off x="2046514" y="3178629"/>
            <a:ext cx="8044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Общий вид г. </a:t>
            </a:r>
            <a:r>
              <a:rPr lang="ru-RU" dirty="0" err="1"/>
              <a:t>Среднеколымска</a:t>
            </a:r>
            <a:r>
              <a:rPr lang="ru-RU" dirty="0"/>
              <a:t>. Апрель 1929 г. Фото И.Ф. Молодых.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4DBA97F-0351-8143-8430-2DF1100C76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4303" y="598715"/>
            <a:ext cx="9333069" cy="235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1146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EE3911F-E9FC-8848-AE08-A4A080AE42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1922" y="794657"/>
            <a:ext cx="6484620" cy="26200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CD2BA58-9DF7-9B41-A959-1D5A97DA78FE}"/>
              </a:ext>
            </a:extLst>
          </p:cNvPr>
          <p:cNvSpPr txBox="1"/>
          <p:nvPr/>
        </p:nvSpPr>
        <p:spPr>
          <a:xfrm>
            <a:off x="2569029" y="3679371"/>
            <a:ext cx="6237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Центральная часть </a:t>
            </a:r>
            <a:r>
              <a:rPr lang="ru-RU" dirty="0" err="1"/>
              <a:t>Среднеколымска</a:t>
            </a:r>
            <a:r>
              <a:rPr lang="ru-RU" dirty="0"/>
              <a:t> во время наводнения при весеннем ледоходе 1929 года. Фото И.Ф. Молодых</a:t>
            </a:r>
          </a:p>
        </p:txBody>
      </p:sp>
    </p:spTree>
    <p:extLst>
      <p:ext uri="{BB962C8B-B14F-4D97-AF65-F5344CB8AC3E}">
        <p14:creationId xmlns:p14="http://schemas.microsoft.com/office/powerpoint/2010/main" val="32645657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C02A1A8-BC8E-FE47-97C8-9AB5BB7EC9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1943" y="286657"/>
            <a:ext cx="6049735" cy="40331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D4DA461-62D6-0B45-A633-9043C25A5501}"/>
              </a:ext>
            </a:extLst>
          </p:cNvPr>
          <p:cNvSpPr txBox="1"/>
          <p:nvPr/>
        </p:nvSpPr>
        <p:spPr>
          <a:xfrm>
            <a:off x="2525486" y="4539343"/>
            <a:ext cx="60415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Поселок </a:t>
            </a:r>
            <a:r>
              <a:rPr lang="ru-RU" dirty="0" err="1"/>
              <a:t>Верхнеколымск</a:t>
            </a:r>
            <a:r>
              <a:rPr lang="ru-RU" dirty="0"/>
              <a:t> в Ясачной протоке реки Колымы</a:t>
            </a:r>
          </a:p>
          <a:p>
            <a:r>
              <a:rPr lang="ru-RU" dirty="0"/>
              <a:t>Июль 1929 г. Фото И.Ф. Молодых</a:t>
            </a:r>
          </a:p>
        </p:txBody>
      </p:sp>
    </p:spTree>
    <p:extLst>
      <p:ext uri="{BB962C8B-B14F-4D97-AF65-F5344CB8AC3E}">
        <p14:creationId xmlns:p14="http://schemas.microsoft.com/office/powerpoint/2010/main" val="27711288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5E6C911-1E2F-5E41-9E16-A66D874083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1571" y="870857"/>
            <a:ext cx="7827508" cy="25472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C0F84F-F968-344C-B289-07B32CCAEA89}"/>
              </a:ext>
            </a:extLst>
          </p:cNvPr>
          <p:cNvSpPr txBox="1"/>
          <p:nvPr/>
        </p:nvSpPr>
        <p:spPr>
          <a:xfrm>
            <a:off x="1589314" y="3722914"/>
            <a:ext cx="7707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Мыс Медвежий и залив </a:t>
            </a:r>
            <a:r>
              <a:rPr lang="ru-RU" dirty="0" err="1"/>
              <a:t>Амбарчик</a:t>
            </a:r>
            <a:r>
              <a:rPr lang="ru-RU" dirty="0"/>
              <a:t> в Восточно-Сибирском море у выхода Колымской протоки дельты р. Колымы. 4 июля 1929 г. Фото И.Ф. Молодых</a:t>
            </a:r>
          </a:p>
        </p:txBody>
      </p:sp>
    </p:spTree>
    <p:extLst>
      <p:ext uri="{BB962C8B-B14F-4D97-AF65-F5344CB8AC3E}">
        <p14:creationId xmlns:p14="http://schemas.microsoft.com/office/powerpoint/2010/main" val="424822558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843</Words>
  <Application>Microsoft Macintosh PowerPoint</Application>
  <PresentationFormat>Широкоэкранный</PresentationFormat>
  <Paragraphs>51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Тема Office</vt:lpstr>
      <vt:lpstr>РЫЦАРЬ ПОЛЯРНЫХ РЕК: ИВАН ФЕДОРОВИЧ МОЛОДЫХ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РЫЦАРЬ ПОЛЯРНЫХ РЕК: ИВАН ФЕДОРОВИЧ МОЛОДЫХ </dc:title>
  <dc:creator>Анна Сирина</dc:creator>
  <cp:lastModifiedBy>Анна Сирина</cp:lastModifiedBy>
  <cp:revision>12</cp:revision>
  <dcterms:created xsi:type="dcterms:W3CDTF">2020-05-19T05:53:48Z</dcterms:created>
  <dcterms:modified xsi:type="dcterms:W3CDTF">2020-05-19T08:26:43Z</dcterms:modified>
</cp:coreProperties>
</file>